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Economica"/>
      <p:regular r:id="rId20"/>
      <p:bold r:id="rId21"/>
      <p:italic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DC751A9-67A6-465C-B116-A2BD03B1E552}">
  <a:tblStyle styleId="{5DC751A9-67A6-465C-B116-A2BD03B1E5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regular.fntdata"/><Relationship Id="rId22" Type="http://schemas.openxmlformats.org/officeDocument/2006/relationships/font" Target="fonts/Economica-italic.fntdata"/><Relationship Id="rId21" Type="http://schemas.openxmlformats.org/officeDocument/2006/relationships/font" Target="fonts/Economica-bold.fntdata"/><Relationship Id="rId24" Type="http://schemas.openxmlformats.org/officeDocument/2006/relationships/font" Target="fonts/OpenSans-regular.fntdata"/><Relationship Id="rId23" Type="http://schemas.openxmlformats.org/officeDocument/2006/relationships/font" Target="fonts/Economica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9.gi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Carlos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e139ff4c9d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e139ff4c9d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Josh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e13c7ec953_3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e13c7ec953_3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Josh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e13c7ec953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e13c7ec953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Josh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e139ff4c9d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e139ff4c9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Thorlabs laser diode in visible wavelength 1060 nm?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it in visible light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e13c7ec953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e13c7ec953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Carlos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39ff4c9d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39ff4c9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Carlos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e286baac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e286baac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Carlos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e139ff4c9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e139ff4c9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the use 1 to 0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e13c7ec953_3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e13c7ec953_3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Carlos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72dc99d5b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72dc99d5b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Carlos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e139ff4c9d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e139ff4c9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Romi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e139ff4c9d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e139ff4c9d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Romi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hyperlink" Target="mailto:felipeguzman@arizona.edu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844"/>
            <a:ext cx="9147280" cy="51416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6;p2"/>
          <p:cNvGrpSpPr/>
          <p:nvPr/>
        </p:nvGrpSpPr>
        <p:grpSpPr>
          <a:xfrm>
            <a:off x="6229350" y="4314295"/>
            <a:ext cx="2613375" cy="572462"/>
            <a:chOff x="7119919" y="278563"/>
            <a:chExt cx="3484500" cy="763282"/>
          </a:xfrm>
        </p:grpSpPr>
        <p:pic>
          <p:nvPicPr>
            <p:cNvPr id="17" name="Google Shape;17;p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914210" y="278563"/>
              <a:ext cx="1895770" cy="6562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" name="Google Shape;18;p2"/>
            <p:cNvSpPr/>
            <p:nvPr/>
          </p:nvSpPr>
          <p:spPr>
            <a:xfrm>
              <a:off x="7119919" y="811145"/>
              <a:ext cx="3484500" cy="2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" sz="700" u="none" cap="none" strike="noStrike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Laboratory of Space Systems &amp; Optomechanics</a:t>
              </a:r>
              <a:endParaRPr sz="1100"/>
            </a:p>
          </p:txBody>
        </p:sp>
      </p:grpSp>
      <p:sp>
        <p:nvSpPr>
          <p:cNvPr id="19" name="Google Shape;19;p2"/>
          <p:cNvSpPr txBox="1"/>
          <p:nvPr>
            <p:ph type="ctrTitle"/>
          </p:nvPr>
        </p:nvSpPr>
        <p:spPr>
          <a:xfrm>
            <a:off x="685800" y="3812381"/>
            <a:ext cx="77724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234B"/>
              </a:buClr>
              <a:buSzPts val="2300"/>
              <a:buFont typeface="Verdana"/>
              <a:buNone/>
              <a:defRPr b="1" i="0" sz="2300" u="none" cap="none" strike="noStrike">
                <a:solidFill>
                  <a:srgbClr val="0C234B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0" name="Google Shape;20;p2"/>
          <p:cNvSpPr txBox="1"/>
          <p:nvPr/>
        </p:nvSpPr>
        <p:spPr>
          <a:xfrm>
            <a:off x="685800" y="417195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rgbClr val="0C234B"/>
              </a:buClr>
              <a:buSzPts val="1500"/>
              <a:buFont typeface="Verdana"/>
              <a:buNone/>
            </a:pPr>
            <a:r>
              <a:rPr b="0" lang="en" sz="1500" u="none">
                <a:solidFill>
                  <a:srgbClr val="0C234B"/>
                </a:solidFill>
                <a:latin typeface="Verdana"/>
                <a:ea typeface="Verdana"/>
                <a:cs typeface="Verdana"/>
                <a:sym typeface="Verdana"/>
              </a:rPr>
              <a:t>Felipe Guzman</a:t>
            </a:r>
            <a:endParaRPr sz="1100"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rgbClr val="0C234B"/>
              </a:buClr>
              <a:buSzPts val="1500"/>
              <a:buFont typeface="Verdana"/>
              <a:buNone/>
            </a:pPr>
            <a:r>
              <a:rPr b="0" lang="en" sz="1500" u="none">
                <a:solidFill>
                  <a:srgbClr val="0C234B"/>
                </a:solidFill>
                <a:latin typeface="Verdana"/>
                <a:ea typeface="Verdana"/>
                <a:cs typeface="Verdana"/>
                <a:sym typeface="Verdana"/>
              </a:rPr>
              <a:t>Professor </a:t>
            </a:r>
            <a:r>
              <a:rPr b="0" i="1" lang="en" sz="1400" u="none">
                <a:solidFill>
                  <a:srgbClr val="0C234B"/>
                </a:solidFill>
                <a:latin typeface="Verdana"/>
                <a:ea typeface="Verdana"/>
                <a:cs typeface="Verdana"/>
                <a:sym typeface="Verdana"/>
              </a:rPr>
              <a:t>&amp;</a:t>
            </a:r>
            <a:r>
              <a:rPr b="0" lang="en" sz="1500" u="none">
                <a:solidFill>
                  <a:srgbClr val="0C234B"/>
                </a:solidFill>
                <a:latin typeface="Verdana"/>
                <a:ea typeface="Verdana"/>
                <a:cs typeface="Verdana"/>
                <a:sym typeface="Verdana"/>
              </a:rPr>
              <a:t> Jewell Endowed Chair</a:t>
            </a:r>
            <a:endParaRPr sz="1100"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rgbClr val="0C234B"/>
              </a:buClr>
              <a:buSzPts val="1500"/>
              <a:buFont typeface="Verdana"/>
              <a:buNone/>
            </a:pPr>
            <a:r>
              <a:rPr b="0" lang="en" sz="1500" u="none">
                <a:solidFill>
                  <a:srgbClr val="0C234B"/>
                </a:solidFill>
                <a:latin typeface="Verdana"/>
                <a:ea typeface="Verdana"/>
                <a:cs typeface="Verdana"/>
                <a:sym typeface="Verdana"/>
              </a:rPr>
              <a:t>felipeguzman@arizona.edu</a:t>
            </a:r>
            <a:endParaRPr sz="11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/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65" name="Google Shape;65;p1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2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0" name="Google Shape;70;p1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3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idx="1" type="body"/>
          </p:nvPr>
        </p:nvSpPr>
        <p:spPr>
          <a:xfrm rot="5400000">
            <a:off x="2584200" y="-1298325"/>
            <a:ext cx="39756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5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el und Inhalt">
  <p:cSld name="1_Titel und Inhal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84" name="Google Shape;84;p17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85" name="Google Shape;85;p17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  <a:defRPr>
                <a:latin typeface="Georgia"/>
                <a:ea typeface="Georgia"/>
                <a:cs typeface="Georgia"/>
                <a:sym typeface="Georgi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eorgia"/>
              <a:buNone/>
              <a:defRPr sz="2100">
                <a:latin typeface="Georgia"/>
                <a:ea typeface="Georgia"/>
                <a:cs typeface="Georgia"/>
                <a:sym typeface="Georgi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idx="1" type="body"/>
          </p:nvPr>
        </p:nvSpPr>
        <p:spPr>
          <a:xfrm>
            <a:off x="628650" y="657225"/>
            <a:ext cx="7886700" cy="39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3"/>
          <p:cNvSpPr txBox="1"/>
          <p:nvPr/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Inhalt">
  <p:cSld name="Titel und Inhal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0" y="4727450"/>
            <a:ext cx="1636800" cy="56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2304947" y="32120"/>
            <a:ext cx="5115600" cy="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171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171" y="1203299"/>
            <a:ext cx="8228700" cy="29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>
  <p:cSld name="1_Two Content"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4207669" y="4865504"/>
            <a:ext cx="728700" cy="270300"/>
          </a:xfrm>
          <a:prstGeom prst="triangle">
            <a:avLst>
              <a:gd fmla="val 50000" name="adj"/>
            </a:avLst>
          </a:prstGeom>
          <a:solidFill>
            <a:srgbClr val="C0002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457200" y="1200152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02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4648200" y="1200152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02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 black sign with white text&#10;&#10;Description automatically generated" id="41" name="Google Shape;4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8600" y="114303"/>
            <a:ext cx="1771650" cy="402425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/>
          <p:nvPr>
            <p:ph type="title"/>
          </p:nvPr>
        </p:nvSpPr>
        <p:spPr>
          <a:xfrm>
            <a:off x="2743200" y="114303"/>
            <a:ext cx="5181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3" name="Google Shape;43;p7"/>
          <p:cNvSpPr txBox="1"/>
          <p:nvPr>
            <p:ph idx="10" type="dt"/>
          </p:nvPr>
        </p:nvSpPr>
        <p:spPr>
          <a:xfrm>
            <a:off x="6553200" y="4820568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44" name="Google Shape;4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1890" y="92762"/>
            <a:ext cx="446703" cy="4455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drawing, plate&#10;&#10;Description automatically generated" id="45" name="Google Shape;45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15300" y="124061"/>
            <a:ext cx="931793" cy="32338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7"/>
          <p:cNvSpPr txBox="1"/>
          <p:nvPr/>
        </p:nvSpPr>
        <p:spPr>
          <a:xfrm>
            <a:off x="11797" y="4771482"/>
            <a:ext cx="15252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Calibri"/>
              <a:buNone/>
            </a:pPr>
            <a:r>
              <a:rPr b="1" i="1"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_______________________________________</a:t>
            </a:r>
            <a:endParaRPr b="1" i="0"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LASSO</a:t>
            </a:r>
            <a:r>
              <a:rPr b="1" i="0"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@ University of Arizona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Felipe Guzman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felipeguzman@arizona.edu</a:t>
            </a:r>
            <a:endParaRPr b="1" i="0"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1" sz="4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9" name="Google Shape;49;p8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3" name="Google Shape;53;p9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0" y="4784700"/>
            <a:ext cx="1682400" cy="45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7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6.xml"/><Relationship Id="rId21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9.xml"/><Relationship Id="rId12" Type="http://schemas.openxmlformats.org/officeDocument/2006/relationships/slideLayout" Target="../slideLayouts/slideLayout8.xml"/><Relationship Id="rId1" Type="http://schemas.openxmlformats.org/officeDocument/2006/relationships/hyperlink" Target="mailto:felipeguzman@arizona.edu" TargetMode="External"/><Relationship Id="rId2" Type="http://schemas.openxmlformats.org/officeDocument/2006/relationships/image" Target="../media/image1.png"/><Relationship Id="rId3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.xml"/><Relationship Id="rId19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.xml"/><Relationship Id="rId18" Type="http://schemas.openxmlformats.org/officeDocument/2006/relationships/slideLayout" Target="../slideLayouts/slideLayout14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11797" y="4771482"/>
            <a:ext cx="15252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Calibri"/>
              <a:buNone/>
            </a:pPr>
            <a:r>
              <a:rPr b="1" i="1" lang="en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_______________________________________</a:t>
            </a:r>
            <a:endParaRPr b="1" i="0" sz="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LASSO</a:t>
            </a:r>
            <a:r>
              <a:rPr b="1" i="0" lang="en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@ University of Arizona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Felipe Guzman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6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"/>
              </a:rPr>
              <a:t>felipeguzman@arizona.edu</a:t>
            </a:r>
            <a:endParaRPr b="1" i="0" sz="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1"/>
          <p:cNvSpPr/>
          <p:nvPr/>
        </p:nvSpPr>
        <p:spPr>
          <a:xfrm>
            <a:off x="4207669" y="4873229"/>
            <a:ext cx="728700" cy="270300"/>
          </a:xfrm>
          <a:prstGeom prst="triangle">
            <a:avLst>
              <a:gd fmla="val 50000" name="adj"/>
            </a:avLst>
          </a:prstGeom>
          <a:solidFill>
            <a:srgbClr val="C0002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1"/>
          <p:cNvSpPr txBox="1"/>
          <p:nvPr/>
        </p:nvSpPr>
        <p:spPr>
          <a:xfrm>
            <a:off x="2598593" y="114303"/>
            <a:ext cx="55167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t/>
            </a:r>
            <a:endParaRPr b="1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4343400" y="4937522"/>
            <a:ext cx="457200" cy="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" name="Google Shape;10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51890" y="92762"/>
            <a:ext cx="446703" cy="4455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sign with white text&#10;&#10;Description automatically generated" id="11" name="Google Shape;1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114303"/>
            <a:ext cx="1771650" cy="40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15300" y="124479"/>
            <a:ext cx="931793" cy="322543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/>
          <p:nvPr/>
        </p:nvSpPr>
        <p:spPr>
          <a:xfrm>
            <a:off x="82900" y="4819475"/>
            <a:ext cx="1383000" cy="43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5"/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  <p:sldLayoutId id="2147483661" r:id="rId18"/>
    <p:sldLayoutId id="2147483662" r:id="rId19"/>
    <p:sldLayoutId id="2147483663" r:id="rId20"/>
    <p:sldLayoutId id="2147483664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ctrTitle"/>
          </p:nvPr>
        </p:nvSpPr>
        <p:spPr>
          <a:xfrm>
            <a:off x="3044700" y="609630"/>
            <a:ext cx="3054600" cy="15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Real-time Phasemeter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9"/>
          <p:cNvSpPr txBox="1"/>
          <p:nvPr/>
        </p:nvSpPr>
        <p:spPr>
          <a:xfrm>
            <a:off x="3044700" y="1560750"/>
            <a:ext cx="3054600" cy="10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June 6th 2024 Progress Report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9436" y="2067525"/>
            <a:ext cx="2725115" cy="210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Current Results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8"/>
          <p:cNvSpPr txBox="1"/>
          <p:nvPr/>
        </p:nvSpPr>
        <p:spPr>
          <a:xfrm>
            <a:off x="4262825" y="386275"/>
            <a:ext cx="44601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 phasefront result - </a:t>
            </a:r>
            <a:r>
              <a:rPr i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phases in </a:t>
            </a:r>
            <a:r>
              <a:rPr i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 are positive and phases in negative are blue</a:t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1323" y="1087750"/>
            <a:ext cx="4514039" cy="349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8"/>
          <p:cNvSpPr txBox="1"/>
          <p:nvPr>
            <p:ph idx="1" type="body"/>
          </p:nvPr>
        </p:nvSpPr>
        <p:spPr>
          <a:xfrm>
            <a:off x="311700" y="1225225"/>
            <a:ext cx="3855000" cy="3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Ideally, this should be a flat wavefront.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There is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noticeable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noise outside the center. For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the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following calculations (phase mean and standard deviation), we only include the center region ~ 100 px x 100px.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Current Results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9"/>
          <p:cNvSpPr txBox="1"/>
          <p:nvPr>
            <p:ph idx="1" type="body"/>
          </p:nvPr>
        </p:nvSpPr>
        <p:spPr>
          <a:xfrm>
            <a:off x="311700" y="1161475"/>
            <a:ext cx="4260300" cy="3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Maximum frame rate achieved so far: 2.2 frames per second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Current resolution: 1280 x 960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Decreasing the frame rate should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yield higher FPS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What is more important, framerate or resolution?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Adjusting the way the camera sends information (Y8 vs. Y16) may give different results as well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9" name="Google Shape;22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6850" y="1019900"/>
            <a:ext cx="4267200" cy="3285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type="title"/>
          </p:nvPr>
        </p:nvSpPr>
        <p:spPr>
          <a:xfrm>
            <a:off x="3203700" y="141600"/>
            <a:ext cx="2528100" cy="7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Current Results	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" name="Google Shape;23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1375" y="1343425"/>
            <a:ext cx="6227824" cy="362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0"/>
          <p:cNvSpPr txBox="1"/>
          <p:nvPr/>
        </p:nvSpPr>
        <p:spPr>
          <a:xfrm>
            <a:off x="114300" y="849900"/>
            <a:ext cx="85926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202124"/>
                </a:solidFill>
                <a:latin typeface="Calibri"/>
                <a:ea typeface="Calibri"/>
                <a:cs typeface="Calibri"/>
                <a:sym typeface="Calibri"/>
              </a:rPr>
              <a:t>Comparison between standard deviation results across 500 measurements for different exposure times.</a:t>
            </a:r>
            <a:endParaRPr sz="1800">
              <a:solidFill>
                <a:srgbClr val="2021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7" name="Google Shape;237;p30"/>
          <p:cNvSpPr txBox="1"/>
          <p:nvPr/>
        </p:nvSpPr>
        <p:spPr>
          <a:xfrm>
            <a:off x="114300" y="1701875"/>
            <a:ext cx="2647200" cy="29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5 μs*: ~0.3 rad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μs: ~0.125 rad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 μs: ~100 mrad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μs: ~60 mrad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 great results here yet. Adjusting aperture and shutter speed may give a lower standard deviation.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*5 μs is the end desired exposure time. Focus should  be placed here to maximize results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type="title"/>
          </p:nvPr>
        </p:nvSpPr>
        <p:spPr>
          <a:xfrm>
            <a:off x="311700" y="620725"/>
            <a:ext cx="85206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Georgia"/>
                <a:ea typeface="Georgia"/>
                <a:cs typeface="Georgia"/>
                <a:sym typeface="Georgia"/>
              </a:rPr>
              <a:t>What’s next (not in order):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3" name="Google Shape;243;p31"/>
          <p:cNvSpPr txBox="1"/>
          <p:nvPr>
            <p:ph idx="1" type="body"/>
          </p:nvPr>
        </p:nvSpPr>
        <p:spPr>
          <a:xfrm>
            <a:off x="311700" y="1408450"/>
            <a:ext cx="7885200" cy="3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Fix/replace broken photodiode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●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Implement clocking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Use various lenses to test results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○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Find proper lens mount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Finish bandpass filter within FPGA (for lower frequencies)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Quantify how impactful the ~18  °  delay that the digital filter inputs to the signal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Adjust camera settings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○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Frame rate, resolution, image settings (y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8 vs. y16), exposure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Connect to interferometer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Run a long term test 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○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Maximum ran: ~ 8 mins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○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Goal: +1 hour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What’s our budget?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○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Look into acquiring the STEMlab 124-14 4 inputs. This model has a pin for an external clock signal.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○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Consider getting a new camera that’s better suited to the laser’s wavelength.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Laboratory Setup	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525" y="1225226"/>
            <a:ext cx="5764777" cy="32427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/>
          <p:nvPr/>
        </p:nvSpPr>
        <p:spPr>
          <a:xfrm>
            <a:off x="4572000" y="3406800"/>
            <a:ext cx="741900" cy="7809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" name="Google Shape;107;p20"/>
          <p:cNvCxnSpPr/>
          <p:nvPr/>
        </p:nvCxnSpPr>
        <p:spPr>
          <a:xfrm>
            <a:off x="5205251" y="4073340"/>
            <a:ext cx="1217700" cy="684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" name="Google Shape;108;p20"/>
          <p:cNvSpPr txBox="1"/>
          <p:nvPr/>
        </p:nvSpPr>
        <p:spPr>
          <a:xfrm>
            <a:off x="6340800" y="4542600"/>
            <a:ext cx="1359900" cy="2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 pitaya </a:t>
            </a:r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4146025" y="1959000"/>
            <a:ext cx="741900" cy="780900"/>
          </a:xfrm>
          <a:prstGeom prst="ellipse">
            <a:avLst/>
          </a:prstGeom>
          <a:noFill/>
          <a:ln cap="flat" cmpd="sng" w="28575">
            <a:solidFill>
              <a:srgbClr val="C000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" name="Google Shape;110;p20"/>
          <p:cNvCxnSpPr>
            <a:stCxn id="109" idx="7"/>
          </p:cNvCxnSpPr>
          <p:nvPr/>
        </p:nvCxnSpPr>
        <p:spPr>
          <a:xfrm flipH="1" rot="10800000">
            <a:off x="4779276" y="853860"/>
            <a:ext cx="373500" cy="1219500"/>
          </a:xfrm>
          <a:prstGeom prst="straightConnector1">
            <a:avLst/>
          </a:prstGeom>
          <a:noFill/>
          <a:ln cap="flat" cmpd="sng" w="9525">
            <a:solidFill>
              <a:srgbClr val="C0002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" name="Google Shape;111;p20"/>
          <p:cNvSpPr txBox="1"/>
          <p:nvPr/>
        </p:nvSpPr>
        <p:spPr>
          <a:xfrm>
            <a:off x="5074850" y="674200"/>
            <a:ext cx="16239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Photodiode : currently broken</a:t>
            </a:r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2667000" y="1525200"/>
            <a:ext cx="948000" cy="9099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" name="Google Shape;113;p20"/>
          <p:cNvCxnSpPr>
            <a:endCxn id="114" idx="3"/>
          </p:cNvCxnSpPr>
          <p:nvPr/>
        </p:nvCxnSpPr>
        <p:spPr>
          <a:xfrm rot="10800000">
            <a:off x="1372425" y="1847400"/>
            <a:ext cx="1370700" cy="187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" name="Google Shape;114;p20"/>
          <p:cNvSpPr txBox="1"/>
          <p:nvPr/>
        </p:nvSpPr>
        <p:spPr>
          <a:xfrm>
            <a:off x="248025" y="1601400"/>
            <a:ext cx="11244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Laser diode</a:t>
            </a: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3489950" y="2305950"/>
            <a:ext cx="604800" cy="5655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20"/>
          <p:cNvCxnSpPr/>
          <p:nvPr/>
        </p:nvCxnSpPr>
        <p:spPr>
          <a:xfrm flipH="1">
            <a:off x="1538150" y="2588700"/>
            <a:ext cx="1951800" cy="123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7" name="Google Shape;117;p20"/>
          <p:cNvSpPr txBox="1"/>
          <p:nvPr/>
        </p:nvSpPr>
        <p:spPr>
          <a:xfrm>
            <a:off x="828425" y="2506775"/>
            <a:ext cx="999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camera</a:t>
            </a:r>
            <a:endParaRPr/>
          </a:p>
        </p:txBody>
      </p:sp>
      <p:sp>
        <p:nvSpPr>
          <p:cNvPr id="118" name="Google Shape;118;p20"/>
          <p:cNvSpPr txBox="1"/>
          <p:nvPr/>
        </p:nvSpPr>
        <p:spPr>
          <a:xfrm>
            <a:off x="3747600" y="1206975"/>
            <a:ext cx="13707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Oscilloscope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9" name="Google Shape;119;p20"/>
          <p:cNvSpPr txBox="1"/>
          <p:nvPr/>
        </p:nvSpPr>
        <p:spPr>
          <a:xfrm rot="568358">
            <a:off x="5125209" y="1658596"/>
            <a:ext cx="1370792" cy="565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Waveform generator 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120" name="Google Shape;120;p20"/>
          <p:cNvSpPr/>
          <p:nvPr/>
        </p:nvSpPr>
        <p:spPr>
          <a:xfrm>
            <a:off x="5638800" y="2739900"/>
            <a:ext cx="1177200" cy="1143000"/>
          </a:xfrm>
          <a:prstGeom prst="ellipse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" name="Google Shape;121;p20"/>
          <p:cNvCxnSpPr>
            <a:stCxn id="120" idx="6"/>
          </p:cNvCxnSpPr>
          <p:nvPr/>
        </p:nvCxnSpPr>
        <p:spPr>
          <a:xfrm flipH="1" rot="10800000">
            <a:off x="6816000" y="3125700"/>
            <a:ext cx="858600" cy="1857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" name="Google Shape;122;p20"/>
          <p:cNvSpPr txBox="1"/>
          <p:nvPr/>
        </p:nvSpPr>
        <p:spPr>
          <a:xfrm>
            <a:off x="7639175" y="2821225"/>
            <a:ext cx="18645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Analog </a:t>
            </a:r>
            <a:r>
              <a:rPr lang="en" sz="1000"/>
              <a:t>High pass filter: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Will be made in PCB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485400" y="498200"/>
            <a:ext cx="17205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Layout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1"/>
          <p:cNvSpPr/>
          <p:nvPr/>
        </p:nvSpPr>
        <p:spPr>
          <a:xfrm>
            <a:off x="3516425" y="484575"/>
            <a:ext cx="1372500" cy="3375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Waveform generator 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3516413" y="1382219"/>
            <a:ext cx="1372500" cy="3375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Laser Diode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0" name="Google Shape;130;p21"/>
          <p:cNvSpPr/>
          <p:nvPr/>
        </p:nvSpPr>
        <p:spPr>
          <a:xfrm>
            <a:off x="1215025" y="1382225"/>
            <a:ext cx="1372500" cy="3375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Photodiode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" name="Google Shape;131;p21"/>
          <p:cNvSpPr/>
          <p:nvPr/>
        </p:nvSpPr>
        <p:spPr>
          <a:xfrm>
            <a:off x="1215025" y="2625347"/>
            <a:ext cx="1372500" cy="3375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Analog Filter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1215025" y="3553129"/>
            <a:ext cx="1372500" cy="3375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Red Pitaya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21"/>
          <p:cNvSpPr/>
          <p:nvPr/>
        </p:nvSpPr>
        <p:spPr>
          <a:xfrm>
            <a:off x="5785754" y="1382222"/>
            <a:ext cx="1372500" cy="3375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Camera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21"/>
          <p:cNvSpPr/>
          <p:nvPr/>
        </p:nvSpPr>
        <p:spPr>
          <a:xfrm>
            <a:off x="5801804" y="3032180"/>
            <a:ext cx="1372500" cy="3375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PC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04458">
            <a:off x="133200" y="2293388"/>
            <a:ext cx="943074" cy="94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 txBox="1"/>
          <p:nvPr/>
        </p:nvSpPr>
        <p:spPr>
          <a:xfrm>
            <a:off x="160650" y="2914675"/>
            <a:ext cx="10389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100 Khz analog filter 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1464445" y="3751572"/>
            <a:ext cx="873656" cy="13700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21"/>
          <p:cNvCxnSpPr>
            <a:stCxn id="128" idx="2"/>
            <a:endCxn id="129" idx="0"/>
          </p:cNvCxnSpPr>
          <p:nvPr/>
        </p:nvCxnSpPr>
        <p:spPr>
          <a:xfrm>
            <a:off x="4202675" y="822075"/>
            <a:ext cx="0" cy="56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21"/>
          <p:cNvCxnSpPr>
            <a:stCxn id="129" idx="1"/>
            <a:endCxn id="130" idx="3"/>
          </p:cNvCxnSpPr>
          <p:nvPr/>
        </p:nvCxnSpPr>
        <p:spPr>
          <a:xfrm rot="10800000">
            <a:off x="2587613" y="1550969"/>
            <a:ext cx="92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" name="Google Shape;140;p21"/>
          <p:cNvCxnSpPr>
            <a:endCxn id="131" idx="0"/>
          </p:cNvCxnSpPr>
          <p:nvPr/>
        </p:nvCxnSpPr>
        <p:spPr>
          <a:xfrm flipH="1">
            <a:off x="1901275" y="1772447"/>
            <a:ext cx="11100" cy="85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1" name="Google Shape;141;p21"/>
          <p:cNvCxnSpPr>
            <a:stCxn id="131" idx="2"/>
            <a:endCxn id="132" idx="0"/>
          </p:cNvCxnSpPr>
          <p:nvPr/>
        </p:nvCxnSpPr>
        <p:spPr>
          <a:xfrm>
            <a:off x="1901275" y="2962847"/>
            <a:ext cx="0" cy="59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21"/>
          <p:cNvCxnSpPr>
            <a:stCxn id="129" idx="3"/>
            <a:endCxn id="133" idx="1"/>
          </p:cNvCxnSpPr>
          <p:nvPr/>
        </p:nvCxnSpPr>
        <p:spPr>
          <a:xfrm>
            <a:off x="4888913" y="1550969"/>
            <a:ext cx="89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3" name="Google Shape;143;p21"/>
          <p:cNvCxnSpPr/>
          <p:nvPr/>
        </p:nvCxnSpPr>
        <p:spPr>
          <a:xfrm>
            <a:off x="6480075" y="2331850"/>
            <a:ext cx="8100" cy="70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" name="Google Shape;144;p21"/>
          <p:cNvSpPr/>
          <p:nvPr/>
        </p:nvSpPr>
        <p:spPr>
          <a:xfrm>
            <a:off x="2572825" y="1631250"/>
            <a:ext cx="3219500" cy="2127000"/>
          </a:xfrm>
          <a:custGeom>
            <a:rect b="b" l="l" r="r" t="t"/>
            <a:pathLst>
              <a:path extrusionOk="0" h="85080" w="128780">
                <a:moveTo>
                  <a:pt x="0" y="83117"/>
                </a:moveTo>
                <a:cubicBezTo>
                  <a:pt x="9192" y="82518"/>
                  <a:pt x="45107" y="89744"/>
                  <a:pt x="55154" y="79525"/>
                </a:cubicBezTo>
                <a:cubicBezTo>
                  <a:pt x="65202" y="69306"/>
                  <a:pt x="48014" y="35059"/>
                  <a:pt x="60285" y="21805"/>
                </a:cubicBezTo>
                <a:cubicBezTo>
                  <a:pt x="72556" y="8551"/>
                  <a:pt x="117364" y="3634"/>
                  <a:pt x="12878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45" name="Google Shape;145;p21"/>
          <p:cNvCxnSpPr/>
          <p:nvPr/>
        </p:nvCxnSpPr>
        <p:spPr>
          <a:xfrm flipH="1">
            <a:off x="6503600" y="3369250"/>
            <a:ext cx="600" cy="34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21"/>
          <p:cNvCxnSpPr/>
          <p:nvPr/>
        </p:nvCxnSpPr>
        <p:spPr>
          <a:xfrm rot="10800000">
            <a:off x="4138075" y="3714550"/>
            <a:ext cx="23679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" name="Google Shape;147;p21"/>
          <p:cNvSpPr txBox="1"/>
          <p:nvPr/>
        </p:nvSpPr>
        <p:spPr>
          <a:xfrm>
            <a:off x="4744100" y="3353875"/>
            <a:ext cx="952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4259525" y="933400"/>
            <a:ext cx="10389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BNC Modulation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2792200" y="1332425"/>
            <a:ext cx="5907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Fiber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4994300" y="1314638"/>
            <a:ext cx="5907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Fiber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1" name="Google Shape;151;p21"/>
          <p:cNvSpPr txBox="1"/>
          <p:nvPr/>
        </p:nvSpPr>
        <p:spPr>
          <a:xfrm>
            <a:off x="1947250" y="2036575"/>
            <a:ext cx="5907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BNC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2" name="Google Shape;152;p21"/>
          <p:cNvSpPr txBox="1"/>
          <p:nvPr/>
        </p:nvSpPr>
        <p:spPr>
          <a:xfrm>
            <a:off x="1941700" y="3200375"/>
            <a:ext cx="5907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BNC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6505975" y="2229175"/>
            <a:ext cx="5907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USB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21"/>
          <p:cNvSpPr txBox="1"/>
          <p:nvPr/>
        </p:nvSpPr>
        <p:spPr>
          <a:xfrm>
            <a:off x="4031763" y="2598450"/>
            <a:ext cx="9960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Camera Trigger Signal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4994300" y="3478675"/>
            <a:ext cx="12096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                AND 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Client/ server </a:t>
            </a: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connection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p21"/>
          <p:cNvSpPr txBox="1"/>
          <p:nvPr/>
        </p:nvSpPr>
        <p:spPr>
          <a:xfrm>
            <a:off x="6826700" y="2791050"/>
            <a:ext cx="5907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Display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>
            <a:off x="4888925" y="629475"/>
            <a:ext cx="18099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*later to be </a:t>
            </a:r>
            <a:r>
              <a:rPr lang="en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replaced with interferometer </a:t>
            </a:r>
            <a:endParaRPr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58" name="Google Shape;158;p21"/>
          <p:cNvCxnSpPr>
            <a:endCxn id="133" idx="2"/>
          </p:cNvCxnSpPr>
          <p:nvPr/>
        </p:nvCxnSpPr>
        <p:spPr>
          <a:xfrm rot="10800000">
            <a:off x="6472004" y="1719722"/>
            <a:ext cx="8400" cy="6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Delay in each trigger signal</a:t>
            </a:r>
            <a:endParaRPr/>
          </a:p>
        </p:txBody>
      </p:sp>
      <p:pic>
        <p:nvPicPr>
          <p:cNvPr id="164" name="Google Shape;1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325" y="1590398"/>
            <a:ext cx="4469875" cy="274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311700" y="544525"/>
            <a:ext cx="85206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Client-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Server Communication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3"/>
          <p:cNvSpPr txBox="1"/>
          <p:nvPr>
            <p:ph idx="1" type="body"/>
          </p:nvPr>
        </p:nvSpPr>
        <p:spPr>
          <a:xfrm>
            <a:off x="311700" y="1225225"/>
            <a:ext cx="4918200" cy="3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The delay is set up through a binary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messaging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system. This works through specific bits indicating the readiness of the camera system,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receiving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trigger signals for delay slot. Messages are processed in the main program cycle to ensure accurate timing of the camera trigger delay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Five types of messages: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	7  : camera is not ready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	9  : camera is ready, use ¼ period delay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	10: camera is ready, use ½ period delay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	11: camera is ready, use ¾ period delay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	12: camera is ready, use 1 period delay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	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Google Shape;1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6850" y="1072825"/>
            <a:ext cx="2918025" cy="307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Sending triggers and delays logic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4"/>
          <p:cNvSpPr/>
          <p:nvPr/>
        </p:nvSpPr>
        <p:spPr>
          <a:xfrm>
            <a:off x="3526950" y="2086200"/>
            <a:ext cx="2090100" cy="971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     AND</a:t>
            </a:r>
            <a:endParaRPr/>
          </a:p>
        </p:txBody>
      </p:sp>
      <p:sp>
        <p:nvSpPr>
          <p:cNvPr id="178" name="Google Shape;178;p24"/>
          <p:cNvSpPr/>
          <p:nvPr/>
        </p:nvSpPr>
        <p:spPr>
          <a:xfrm>
            <a:off x="501225" y="1224375"/>
            <a:ext cx="2090100" cy="60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Rising Edge Detector</a:t>
            </a:r>
            <a:endParaRPr/>
          </a:p>
        </p:txBody>
      </p:sp>
      <p:sp>
        <p:nvSpPr>
          <p:cNvPr id="179" name="Google Shape;179;p24"/>
          <p:cNvSpPr/>
          <p:nvPr/>
        </p:nvSpPr>
        <p:spPr>
          <a:xfrm>
            <a:off x="501225" y="3522225"/>
            <a:ext cx="2090100" cy="60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GPIO</a:t>
            </a:r>
            <a:endParaRPr/>
          </a:p>
        </p:txBody>
      </p:sp>
      <p:sp>
        <p:nvSpPr>
          <p:cNvPr id="180" name="Google Shape;180;p24"/>
          <p:cNvSpPr/>
          <p:nvPr/>
        </p:nvSpPr>
        <p:spPr>
          <a:xfrm>
            <a:off x="2600425" y="1548050"/>
            <a:ext cx="934000" cy="860025"/>
          </a:xfrm>
          <a:custGeom>
            <a:rect b="b" l="l" r="r" t="t"/>
            <a:pathLst>
              <a:path extrusionOk="0" h="34401" w="37360">
                <a:moveTo>
                  <a:pt x="0" y="0"/>
                </a:moveTo>
                <a:lnTo>
                  <a:pt x="22564" y="0"/>
                </a:lnTo>
                <a:lnTo>
                  <a:pt x="22564" y="34401"/>
                </a:lnTo>
                <a:lnTo>
                  <a:pt x="37360" y="34401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1" name="Google Shape;181;p24"/>
          <p:cNvSpPr/>
          <p:nvPr/>
        </p:nvSpPr>
        <p:spPr>
          <a:xfrm flipH="1" rot="10800000">
            <a:off x="2600425" y="2833444"/>
            <a:ext cx="934000" cy="971140"/>
          </a:xfrm>
          <a:custGeom>
            <a:rect b="b" l="l" r="r" t="t"/>
            <a:pathLst>
              <a:path extrusionOk="0" h="34401" w="37360">
                <a:moveTo>
                  <a:pt x="0" y="0"/>
                </a:moveTo>
                <a:lnTo>
                  <a:pt x="22564" y="0"/>
                </a:lnTo>
                <a:lnTo>
                  <a:pt x="22564" y="34401"/>
                </a:lnTo>
                <a:lnTo>
                  <a:pt x="37360" y="34401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2" name="Google Shape;182;p24"/>
          <p:cNvSpPr txBox="1"/>
          <p:nvPr/>
        </p:nvSpPr>
        <p:spPr>
          <a:xfrm>
            <a:off x="3870750" y="3912825"/>
            <a:ext cx="2037900" cy="6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What delay to use?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(¼ , ½, ¾ , 1)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3" name="Google Shape;183;p24"/>
          <p:cNvCxnSpPr/>
          <p:nvPr/>
        </p:nvCxnSpPr>
        <p:spPr>
          <a:xfrm flipH="1" rot="10800000">
            <a:off x="5633625" y="2565225"/>
            <a:ext cx="1729200" cy="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24"/>
          <p:cNvSpPr/>
          <p:nvPr/>
        </p:nvSpPr>
        <p:spPr>
          <a:xfrm>
            <a:off x="7372175" y="2130650"/>
            <a:ext cx="1331700" cy="926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Trigger</a:t>
            </a:r>
            <a:endParaRPr/>
          </a:p>
        </p:txBody>
      </p:sp>
      <p:sp>
        <p:nvSpPr>
          <p:cNvPr id="185" name="Google Shape;185;p24"/>
          <p:cNvSpPr/>
          <p:nvPr/>
        </p:nvSpPr>
        <p:spPr>
          <a:xfrm>
            <a:off x="5832375" y="2106525"/>
            <a:ext cx="1331700" cy="926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Period Delay</a:t>
            </a:r>
            <a:endParaRPr/>
          </a:p>
        </p:txBody>
      </p:sp>
      <p:cxnSp>
        <p:nvCxnSpPr>
          <p:cNvPr id="186" name="Google Shape;186;p24"/>
          <p:cNvCxnSpPr>
            <a:endCxn id="185" idx="2"/>
          </p:cNvCxnSpPr>
          <p:nvPr/>
        </p:nvCxnSpPr>
        <p:spPr>
          <a:xfrm flipH="1" rot="10800000">
            <a:off x="3133725" y="3033225"/>
            <a:ext cx="3364500" cy="7665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24"/>
          <p:cNvSpPr txBox="1"/>
          <p:nvPr/>
        </p:nvSpPr>
        <p:spPr>
          <a:xfrm>
            <a:off x="948175" y="2868075"/>
            <a:ext cx="20901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Is the camera ready (ie. do we want a picture)?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3252600" y="1272225"/>
            <a:ext cx="20901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Have we detected a rising edge?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Vivado Block Diagram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650" y="1879962"/>
            <a:ext cx="8718698" cy="184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System Parameters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6"/>
          <p:cNvSpPr txBox="1"/>
          <p:nvPr>
            <p:ph idx="1" type="body"/>
          </p:nvPr>
        </p:nvSpPr>
        <p:spPr>
          <a:xfrm>
            <a:off x="311700" y="751000"/>
            <a:ext cx="5987400" cy="402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FPGA Settings: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Current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sampling rate: 100 KHz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	Max sampling rate: 125 MHz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LDC Settings: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	Frequency: 1 kHz 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*This can be adjusted, there is a frequency counter implemented in FPGA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	Wavelength: 1064 nm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Camera Settings: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	Resolution: 1280x960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	Color: B/W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	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The camera’s capabilities are limited at 1064nm: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latin typeface="Calibri"/>
                <a:ea typeface="Calibri"/>
                <a:cs typeface="Calibri"/>
                <a:sym typeface="Calibri"/>
              </a:rPr>
              <a:t>	&lt;10%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sensitivity @ 1064nm wavelength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1" name="Google Shape;2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2900" y="2571750"/>
            <a:ext cx="3581600" cy="241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IIR Low pass 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Filter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7"/>
          <p:cNvSpPr txBox="1"/>
          <p:nvPr/>
        </p:nvSpPr>
        <p:spPr>
          <a:xfrm>
            <a:off x="5330300" y="469325"/>
            <a:ext cx="331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pass filter bode plot</a:t>
            </a:r>
            <a:endParaRPr/>
          </a:p>
        </p:txBody>
      </p:sp>
      <p:graphicFrame>
        <p:nvGraphicFramePr>
          <p:cNvPr id="208" name="Google Shape;208;p27"/>
          <p:cNvGraphicFramePr/>
          <p:nvPr/>
        </p:nvGraphicFramePr>
        <p:xfrm>
          <a:off x="459600" y="1041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{5DC751A9-67A6-465C-B116-A2BD03B1E552}</a:tableStyleId>
              </a:tblPr>
              <a:tblGrid>
                <a:gridCol w="1018950"/>
                <a:gridCol w="1018950"/>
                <a:gridCol w="1018950"/>
              </a:tblGrid>
              <a:tr h="487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Coefficient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Floating point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Integer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9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b</a:t>
                      </a:r>
                      <a:r>
                        <a:rPr baseline="-25000" lang="en" sz="1100"/>
                        <a:t>0</a:t>
                      </a:r>
                      <a:endParaRPr baseline="-25000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0.062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507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9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b</a:t>
                      </a:r>
                      <a:r>
                        <a:rPr baseline="-25000" lang="en" sz="1100">
                          <a:solidFill>
                            <a:schemeClr val="dk1"/>
                          </a:solidFill>
                        </a:rPr>
                        <a:t>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0.124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1014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9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b</a:t>
                      </a:r>
                      <a:r>
                        <a:rPr baseline="-25000" lang="en" sz="1100">
                          <a:solidFill>
                            <a:schemeClr val="dk1"/>
                          </a:solidFill>
                        </a:rPr>
                        <a:t>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0.062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507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9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a</a:t>
                      </a:r>
                      <a:r>
                        <a:rPr baseline="-25000" lang="en" sz="1100">
                          <a:solidFill>
                            <a:schemeClr val="dk1"/>
                          </a:solidFill>
                        </a:rPr>
                        <a:t>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1.195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19,586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29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a</a:t>
                      </a:r>
                      <a:r>
                        <a:rPr baseline="-25000" lang="en" sz="1100">
                          <a:solidFill>
                            <a:schemeClr val="dk1"/>
                          </a:solidFill>
                        </a:rPr>
                        <a:t>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-0.451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-7,382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9" name="Google Shape;209;p27"/>
          <p:cNvSpPr txBox="1"/>
          <p:nvPr/>
        </p:nvSpPr>
        <p:spPr>
          <a:xfrm>
            <a:off x="311700" y="4327725"/>
            <a:ext cx="7534200" cy="1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7"/>
          <p:cNvSpPr txBox="1"/>
          <p:nvPr/>
        </p:nvSpPr>
        <p:spPr>
          <a:xfrm>
            <a:off x="454125" y="3387650"/>
            <a:ext cx="34041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 pass filter IIR formula: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aseline="-25000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i1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b</a:t>
            </a:r>
            <a:r>
              <a:rPr baseline="-25000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 + b</a:t>
            </a:r>
            <a:r>
              <a:rPr baseline="-25000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aseline="-25000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i1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b</a:t>
            </a:r>
            <a:r>
              <a:rPr baseline="-25000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baseline="-25000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i2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a</a:t>
            </a:r>
            <a:r>
              <a:rPr baseline="-25000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aseline="-25000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1i1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a</a:t>
            </a:r>
            <a:r>
              <a:rPr baseline="-25000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aseline="-25000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1i2</a:t>
            </a:r>
            <a:endParaRPr baseline="-25000"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verilog: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y1i&lt;=($signed(507)*x+$signed(1014)*xi1+$signed(507)*xi2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+($signed(19586)*y1i1)+(-$signed(7382)*y1i2))&gt;&gt;&gt;14;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3100" y="870550"/>
            <a:ext cx="4889200" cy="36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7"/>
          <p:cNvSpPr/>
          <p:nvPr/>
        </p:nvSpPr>
        <p:spPr>
          <a:xfrm>
            <a:off x="6371400" y="3286925"/>
            <a:ext cx="382500" cy="3981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7"/>
          <p:cNvSpPr txBox="1"/>
          <p:nvPr/>
        </p:nvSpPr>
        <p:spPr>
          <a:xfrm>
            <a:off x="5015175" y="4551200"/>
            <a:ext cx="38172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18° phase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delay @ 1kHz - how does this affect the phase calculations?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4" name="Google Shape;214;p27"/>
          <p:cNvCxnSpPr/>
          <p:nvPr/>
        </p:nvCxnSpPr>
        <p:spPr>
          <a:xfrm flipH="1" rot="10800000">
            <a:off x="6067875" y="3608900"/>
            <a:ext cx="418500" cy="9423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